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8" r:id="rId1"/>
  </p:sldMasterIdLst>
  <p:sldIdLst>
    <p:sldId id="267" r:id="rId2"/>
    <p:sldId id="256" r:id="rId3"/>
    <p:sldId id="257" r:id="rId4"/>
    <p:sldId id="266" r:id="rId5"/>
    <p:sldId id="259" r:id="rId6"/>
    <p:sldId id="260" r:id="rId7"/>
    <p:sldId id="263" r:id="rId8"/>
    <p:sldId id="261" r:id="rId9"/>
    <p:sldId id="262" r:id="rId10"/>
    <p:sldId id="264" r:id="rId11"/>
    <p:sldId id="269" r:id="rId12"/>
    <p:sldId id="265" r:id="rId13"/>
    <p:sldId id="271" r:id="rId14"/>
    <p:sldId id="273" r:id="rId15"/>
    <p:sldId id="284" r:id="rId16"/>
    <p:sldId id="285" r:id="rId17"/>
    <p:sldId id="286" r:id="rId18"/>
    <p:sldId id="270" r:id="rId19"/>
    <p:sldId id="268" r:id="rId20"/>
    <p:sldId id="272" r:id="rId21"/>
    <p:sldId id="277" r:id="rId22"/>
    <p:sldId id="283" r:id="rId23"/>
    <p:sldId id="278" r:id="rId24"/>
    <p:sldId id="279" r:id="rId25"/>
    <p:sldId id="282" r:id="rId26"/>
    <p:sldId id="281" r:id="rId27"/>
    <p:sldId id="280" r:id="rId28"/>
    <p:sldId id="274" r:id="rId29"/>
    <p:sldId id="275" r:id="rId30"/>
    <p:sldId id="276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5" d="100"/>
          <a:sy n="65" d="100"/>
        </p:scale>
        <p:origin x="70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5491" y="1828800"/>
            <a:ext cx="8231744" cy="2895600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6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5490" y="4800600"/>
            <a:ext cx="8231744" cy="12192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965602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58064-71D4-49CC-8F7A-978CB587C140}" type="datetimeFigureOut">
              <a:rPr lang="en-US" smtClean="0"/>
              <a:t>4/17/2018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7A228-91E4-4F2E-A17A-246F44FBC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267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44794" y="381001"/>
            <a:ext cx="1524398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2809" y="381001"/>
            <a:ext cx="7393324" cy="56388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58064-71D4-49CC-8F7A-978CB587C140}" type="datetimeFigureOut">
              <a:rPr lang="en-US" smtClean="0"/>
              <a:t>4/17/2018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7A228-91E4-4F2E-A17A-246F44FBC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522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58064-71D4-49CC-8F7A-978CB587C140}" type="datetimeFigureOut">
              <a:rPr lang="en-US" smtClean="0"/>
              <a:t>4/17/2018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7A228-91E4-4F2E-A17A-246F44FBC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100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9891" y="2514600"/>
            <a:ext cx="8694663" cy="2819400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5491" y="5410201"/>
            <a:ext cx="8689596" cy="609601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58064-71D4-49CC-8F7A-978CB587C140}" type="datetimeFigureOut">
              <a:rPr lang="en-US" smtClean="0"/>
              <a:t>4/17/2018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7A228-91E4-4F2E-A17A-246F44FBC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286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05174" y="1905001"/>
            <a:ext cx="4420750" cy="4114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806" y="1905001"/>
            <a:ext cx="4420751" cy="4114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58064-71D4-49CC-8F7A-978CB587C140}" type="datetimeFigureOut">
              <a:rPr lang="en-US" smtClean="0"/>
              <a:t>4/17/2018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7A228-91E4-4F2E-A17A-246F44FBC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094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808" y="1905000"/>
            <a:ext cx="4417702" cy="762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808" y="2743201"/>
            <a:ext cx="4417702" cy="3276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51489" y="1905000"/>
            <a:ext cx="4417702" cy="762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51489" y="2743201"/>
            <a:ext cx="4417702" cy="3276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58064-71D4-49CC-8F7A-978CB587C140}" type="datetimeFigureOut">
              <a:rPr lang="en-US" smtClean="0"/>
              <a:t>4/17/2018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7A228-91E4-4F2E-A17A-246F44FBC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998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58064-71D4-49CC-8F7A-978CB587C140}" type="datetimeFigureOut">
              <a:rPr lang="en-US" smtClean="0"/>
              <a:t>4/17/2018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7A228-91E4-4F2E-A17A-246F44FBC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348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58064-71D4-49CC-8F7A-978CB587C140}" type="datetimeFigureOut">
              <a:rPr lang="en-US" smtClean="0"/>
              <a:t>4/17/2018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7A228-91E4-4F2E-A17A-246F44FBC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7452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879" y="1905000"/>
            <a:ext cx="3597544" cy="2667000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491" y="4648200"/>
            <a:ext cx="3582332" cy="13716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2704" y="685800"/>
            <a:ext cx="6402467" cy="53340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58064-71D4-49CC-8F7A-978CB587C140}" type="datetimeFigureOut">
              <a:rPr lang="en-US" smtClean="0"/>
              <a:t>4/17/2018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7A228-91E4-4F2E-A17A-246F44FBC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71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879" y="1905000"/>
            <a:ext cx="3597544" cy="266700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3600" b="0" i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491" y="4648200"/>
            <a:ext cx="3582332" cy="13716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4952704" y="685800"/>
            <a:ext cx="6402466" cy="5334000"/>
          </a:xfrm>
          <a:solidFill>
            <a:schemeClr val="bg2"/>
          </a:solidFill>
          <a:ln w="76200">
            <a:solidFill>
              <a:schemeClr val="tx1"/>
            </a:solidFill>
            <a:miter lim="800000"/>
          </a:ln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58064-71D4-49CC-8F7A-978CB587C140}" type="datetimeFigureOut">
              <a:rPr lang="en-US" smtClean="0"/>
              <a:t>4/17/2018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7A228-91E4-4F2E-A17A-246F44FBC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585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2810" y="381000"/>
            <a:ext cx="9146383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810" y="1904999"/>
            <a:ext cx="9136770" cy="4114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2810" y="6400800"/>
            <a:ext cx="6554906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8565" y="6400800"/>
            <a:ext cx="1449767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858064-71D4-49CC-8F7A-978CB587C140}" type="datetimeFigureOut">
              <a:rPr lang="en-US" smtClean="0"/>
              <a:t>4/17/2018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30772" y="6400800"/>
            <a:ext cx="83841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C7A228-91E4-4F2E-A17A-246F44FBC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16237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1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3838" indent="-223838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SzPct val="10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63550" indent="-231775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SzPct val="10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82625" indent="-21907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57250" indent="-17462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30288" indent="-173038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380744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554480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728216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39">
          <p15:clr>
            <a:srgbClr val="F26B43"/>
          </p15:clr>
        </p15:guide>
        <p15:guide id="2" orient="horz" pos="216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0.jp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gif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jp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g"/><Relationship Id="rId13" Type="http://schemas.openxmlformats.org/officeDocument/2006/relationships/image" Target="../media/image20.jpg"/><Relationship Id="rId18" Type="http://schemas.openxmlformats.org/officeDocument/2006/relationships/image" Target="../media/image25.jpg"/><Relationship Id="rId3" Type="http://schemas.openxmlformats.org/officeDocument/2006/relationships/image" Target="../media/image10.jpg"/><Relationship Id="rId21" Type="http://schemas.openxmlformats.org/officeDocument/2006/relationships/image" Target="../media/image28.jpg"/><Relationship Id="rId7" Type="http://schemas.openxmlformats.org/officeDocument/2006/relationships/image" Target="../media/image14.jpg"/><Relationship Id="rId12" Type="http://schemas.openxmlformats.org/officeDocument/2006/relationships/image" Target="../media/image19.jpg"/><Relationship Id="rId17" Type="http://schemas.openxmlformats.org/officeDocument/2006/relationships/image" Target="../media/image24.jpg"/><Relationship Id="rId25" Type="http://schemas.openxmlformats.org/officeDocument/2006/relationships/image" Target="../media/image32.jpg"/><Relationship Id="rId2" Type="http://schemas.openxmlformats.org/officeDocument/2006/relationships/image" Target="../media/image9.jpg"/><Relationship Id="rId16" Type="http://schemas.openxmlformats.org/officeDocument/2006/relationships/image" Target="../media/image23.jpg"/><Relationship Id="rId20" Type="http://schemas.openxmlformats.org/officeDocument/2006/relationships/image" Target="../media/image2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g"/><Relationship Id="rId11" Type="http://schemas.openxmlformats.org/officeDocument/2006/relationships/image" Target="../media/image18.jpg"/><Relationship Id="rId24" Type="http://schemas.openxmlformats.org/officeDocument/2006/relationships/image" Target="../media/image31.jpg"/><Relationship Id="rId5" Type="http://schemas.openxmlformats.org/officeDocument/2006/relationships/image" Target="../media/image12.jpg"/><Relationship Id="rId15" Type="http://schemas.openxmlformats.org/officeDocument/2006/relationships/image" Target="../media/image22.jpg"/><Relationship Id="rId23" Type="http://schemas.openxmlformats.org/officeDocument/2006/relationships/image" Target="../media/image30.jpg"/><Relationship Id="rId10" Type="http://schemas.openxmlformats.org/officeDocument/2006/relationships/image" Target="../media/image17.jpg"/><Relationship Id="rId19" Type="http://schemas.openxmlformats.org/officeDocument/2006/relationships/image" Target="../media/image26.jpg"/><Relationship Id="rId4" Type="http://schemas.openxmlformats.org/officeDocument/2006/relationships/image" Target="../media/image11.jpg"/><Relationship Id="rId9" Type="http://schemas.openxmlformats.org/officeDocument/2006/relationships/image" Target="../media/image16.jpg"/><Relationship Id="rId14" Type="http://schemas.openxmlformats.org/officeDocument/2006/relationships/image" Target="../media/image21.jpg"/><Relationship Id="rId22" Type="http://schemas.openxmlformats.org/officeDocument/2006/relationships/image" Target="../media/image29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3A3780-6A8C-4454-BB25-3B7610C58A0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Deep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E1957E-521D-4BED-884E-FCB6726FD0E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DL CognitRonS</a:t>
            </a:r>
          </a:p>
        </p:txBody>
      </p:sp>
    </p:spTree>
    <p:extLst>
      <p:ext uri="{BB962C8B-B14F-4D97-AF65-F5344CB8AC3E}">
        <p14:creationId xmlns:p14="http://schemas.microsoft.com/office/powerpoint/2010/main" val="154621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B0298-1DE0-406E-945D-2FC7772C7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did???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48B598-CABE-44EC-8C11-24E767D6C6B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We applied convolutional neural network on the image data set with three convolutional layers</a:t>
            </a:r>
          </a:p>
          <a:p>
            <a:r>
              <a:rPr lang="en-US" dirty="0"/>
              <a:t>First layer -&gt; convolutional layer 5 x 5 x 3 -&gt; 32 outputs</a:t>
            </a:r>
          </a:p>
          <a:p>
            <a:r>
              <a:rPr lang="en-US" dirty="0"/>
              <a:t>Max pooling -&gt; 2 x 2 filter with stride 2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443EEE-C3C9-4125-8DE4-7C444CA04A7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Second layer -&gt; convolution layer 5 x 5 x 128 -&gt; 64 outputs</a:t>
            </a:r>
          </a:p>
          <a:p>
            <a:r>
              <a:rPr lang="en-US" dirty="0"/>
              <a:t>Fully connected layer with 64 inputs and 32 outputs and so on</a:t>
            </a:r>
          </a:p>
          <a:p>
            <a:r>
              <a:rPr lang="en-US" dirty="0"/>
              <a:t>This is in turn fed to the activation function, SoftMax</a:t>
            </a:r>
          </a:p>
          <a:p>
            <a:r>
              <a:rPr lang="en-US" dirty="0"/>
              <a:t>SoftMax loss layer has 32 inputs and the output is equal to the number of classes</a:t>
            </a:r>
          </a:p>
        </p:txBody>
      </p:sp>
    </p:spTree>
    <p:extLst>
      <p:ext uri="{BB962C8B-B14F-4D97-AF65-F5344CB8AC3E}">
        <p14:creationId xmlns:p14="http://schemas.microsoft.com/office/powerpoint/2010/main" val="2120965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75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7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75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75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75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81726D-FD11-48EB-95C0-42DFA02DF4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 K K K K Keras </a:t>
            </a:r>
          </a:p>
        </p:txBody>
      </p:sp>
      <p:pic>
        <p:nvPicPr>
          <p:cNvPr id="6" name="Content Placeholder 5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A7A0EC4F-DBAD-4BF9-A882-9DD12015F21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810" y="2057401"/>
            <a:ext cx="3810000" cy="3810000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DF125A-23C3-481F-BE60-5D5E8CBFA77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Keras is a high-level neural networks API, written in Python and capable of running on top of TensorFlow, CNTK, or Theano.</a:t>
            </a:r>
          </a:p>
          <a:p>
            <a:r>
              <a:rPr lang="en-US" dirty="0"/>
              <a:t>We used TensorFlow on backend.</a:t>
            </a:r>
          </a:p>
          <a:p>
            <a:r>
              <a:rPr lang="en-US" dirty="0"/>
              <a:t>Allows for easy and fast prototyping.</a:t>
            </a:r>
          </a:p>
          <a:p>
            <a:r>
              <a:rPr lang="en-US" dirty="0"/>
              <a:t>Supports both convolutional networks and recurrent networks, as well as combinations of the two.</a:t>
            </a:r>
          </a:p>
          <a:p>
            <a:r>
              <a:rPr lang="en-US" dirty="0"/>
              <a:t>Runs seamlessly on CPU and GPU.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2399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90100-0C19-4523-B681-A0176B2896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1" dirty="0"/>
              <a:t>Initial Model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4DC3FE39-B1D1-48BD-84FE-C6B4CDF0CD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41987" y="1776588"/>
            <a:ext cx="8637117" cy="4243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49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6C6BBC-20A8-43A3-BFCC-4C631E655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1" dirty="0"/>
              <a:t>Loss, Accuracy and Model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85DC107-3C74-4243-8DDF-71398C8040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2809" y="1855839"/>
            <a:ext cx="6293835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632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A03590BD-E8F7-4B67-BD95-B11B2E3122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031" y="544452"/>
            <a:ext cx="9410285" cy="5836683"/>
          </a:xfrm>
        </p:spPr>
      </p:pic>
    </p:spTree>
    <p:extLst>
      <p:ext uri="{BB962C8B-B14F-4D97-AF65-F5344CB8AC3E}">
        <p14:creationId xmlns:p14="http://schemas.microsoft.com/office/powerpoint/2010/main" val="588590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A52D94DF-83B1-49B7-8394-10403D4DBF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7265" y="58938"/>
            <a:ext cx="8387817" cy="666146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245AB46-488B-4615-919B-A50B0C908ED7}"/>
              </a:ext>
            </a:extLst>
          </p:cNvPr>
          <p:cNvSpPr txBox="1"/>
          <p:nvPr/>
        </p:nvSpPr>
        <p:spPr>
          <a:xfrm>
            <a:off x="285136" y="2598002"/>
            <a:ext cx="32544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i="1" u="sng" dirty="0"/>
              <a:t>Final Model</a:t>
            </a:r>
          </a:p>
        </p:txBody>
      </p:sp>
    </p:spTree>
    <p:extLst>
      <p:ext uri="{BB962C8B-B14F-4D97-AF65-F5344CB8AC3E}">
        <p14:creationId xmlns:p14="http://schemas.microsoft.com/office/powerpoint/2010/main" val="1255314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3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2A69D8-EF63-42E8-88A8-D7028D12CD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438" y="2234380"/>
            <a:ext cx="2556388" cy="2389239"/>
          </a:xfrm>
        </p:spPr>
        <p:txBody>
          <a:bodyPr>
            <a:noAutofit/>
          </a:bodyPr>
          <a:lstStyle/>
          <a:p>
            <a:pPr algn="ctr"/>
            <a:r>
              <a:rPr lang="en-US" sz="4800" b="1" i="1" dirty="0"/>
              <a:t>Training Our Model</a:t>
            </a:r>
          </a:p>
        </p:txBody>
      </p:sp>
      <p:pic>
        <p:nvPicPr>
          <p:cNvPr id="4" name="Picture 3" descr="A close up of text on a black background&#10;&#10;Description generated with high confidence">
            <a:extLst>
              <a:ext uri="{FF2B5EF4-FFF2-40B4-BE49-F238E27FC236}">
                <a16:creationId xmlns:a16="http://schemas.microsoft.com/office/drawing/2014/main" id="{F0527EE9-14E1-441D-841A-6EBBEE1775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5097" y="85258"/>
            <a:ext cx="8726118" cy="6687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828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D59FC7-AFBA-48D2-87B3-C9A3038B87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and Validation </a:t>
            </a:r>
          </a:p>
        </p:txBody>
      </p:sp>
      <p:pic>
        <p:nvPicPr>
          <p:cNvPr id="6" name="Content Placeholder 5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94310036-C702-4EBF-9B5E-7EC4EB4DA9C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255" y="2005781"/>
            <a:ext cx="4989883" cy="3512877"/>
          </a:xfrm>
        </p:spPr>
      </p:pic>
      <p:pic>
        <p:nvPicPr>
          <p:cNvPr id="8" name="Content Placeholder 7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EBB8DB0B-28DD-439F-8F93-7BA6A228A59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718" y="2005782"/>
            <a:ext cx="5083027" cy="3512876"/>
          </a:xfrm>
        </p:spPr>
      </p:pic>
    </p:spTree>
    <p:extLst>
      <p:ext uri="{BB962C8B-B14F-4D97-AF65-F5344CB8AC3E}">
        <p14:creationId xmlns:p14="http://schemas.microsoft.com/office/powerpoint/2010/main" val="3492045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F980D7-3421-4AA9-B2A5-5DBE65352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810" y="341671"/>
            <a:ext cx="9146383" cy="1371600"/>
          </a:xfrm>
        </p:spPr>
        <p:txBody>
          <a:bodyPr/>
          <a:lstStyle/>
          <a:p>
            <a:r>
              <a:rPr lang="en-US" dirty="0"/>
              <a:t>Optimizer Comparison</a:t>
            </a:r>
          </a:p>
        </p:txBody>
      </p:sp>
      <p:pic>
        <p:nvPicPr>
          <p:cNvPr id="5" name="Content Placeholder 4" descr="A close up of a map&#10;&#10;Description generated with high confidence">
            <a:extLst>
              <a:ext uri="{FF2B5EF4-FFF2-40B4-BE49-F238E27FC236}">
                <a16:creationId xmlns:a16="http://schemas.microsoft.com/office/drawing/2014/main" id="{E1C05792-163D-454D-83B1-E1656EA80C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412" y="1989331"/>
            <a:ext cx="9597871" cy="4144885"/>
          </a:xfrm>
        </p:spPr>
      </p:pic>
    </p:spTree>
    <p:extLst>
      <p:ext uri="{BB962C8B-B14F-4D97-AF65-F5344CB8AC3E}">
        <p14:creationId xmlns:p14="http://schemas.microsoft.com/office/powerpoint/2010/main" val="905710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1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98A98-9F6E-4710-81C8-EA1ADAA10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Residual Network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3368B4-5AF6-49A0-BB8F-0687032BB4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Second Model</a:t>
            </a:r>
          </a:p>
        </p:txBody>
      </p:sp>
    </p:spTree>
    <p:extLst>
      <p:ext uri="{BB962C8B-B14F-4D97-AF65-F5344CB8AC3E}">
        <p14:creationId xmlns:p14="http://schemas.microsoft.com/office/powerpoint/2010/main" val="1954752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049DF-A0BF-4420-B421-CBE4E22F6D0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Fruits Classification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A9B090-A615-40A6-B3C3-E0DDDEB5652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By- </a:t>
            </a:r>
          </a:p>
          <a:p>
            <a:r>
              <a:rPr lang="en-US" dirty="0"/>
              <a:t>Ashish Tiwari</a:t>
            </a:r>
          </a:p>
          <a:p>
            <a:r>
              <a:rPr lang="en-US" dirty="0"/>
              <a:t>Swaroop Devaraju</a:t>
            </a:r>
          </a:p>
        </p:txBody>
      </p:sp>
    </p:spTree>
    <p:extLst>
      <p:ext uri="{BB962C8B-B14F-4D97-AF65-F5344CB8AC3E}">
        <p14:creationId xmlns:p14="http://schemas.microsoft.com/office/powerpoint/2010/main" val="1342779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79A603-3226-41BD-91BD-322DBBA39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Deep Residual Learning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C136916-B5C5-4CE6-A3A0-A19B729DC8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2810" y="1944329"/>
            <a:ext cx="8289784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054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FC54AC-5E66-4C7B-92E7-D315F35EBF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Deep Residual Learning??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4A2427-2248-48A4-8471-F77F438C0C2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pPr algn="just"/>
            <a:r>
              <a:rPr lang="en-US" dirty="0"/>
              <a:t>Developed by researchers from Microsoft Research</a:t>
            </a:r>
          </a:p>
          <a:p>
            <a:pPr algn="just"/>
            <a:r>
              <a:rPr lang="en-US" dirty="0"/>
              <a:t>One way to ensure this new </a:t>
            </a:r>
            <a:r>
              <a:rPr lang="en-US" i="1" dirty="0"/>
              <a:t>(N+1)th</a:t>
            </a:r>
            <a:r>
              <a:rPr lang="en-US" dirty="0"/>
              <a:t> layer learns something new about your network is to also provide the input(</a:t>
            </a:r>
            <a:r>
              <a:rPr lang="en-US" i="1" dirty="0"/>
              <a:t>x</a:t>
            </a:r>
            <a:r>
              <a:rPr lang="en-US" dirty="0"/>
              <a:t>) without any transformation to the output of the </a:t>
            </a:r>
            <a:r>
              <a:rPr lang="en-US" i="1" dirty="0"/>
              <a:t>(N+1)th </a:t>
            </a:r>
            <a:r>
              <a:rPr lang="en-US" dirty="0"/>
              <a:t>layer.</a:t>
            </a:r>
          </a:p>
          <a:p>
            <a:pPr algn="just"/>
            <a:r>
              <a:rPr lang="en-US" dirty="0"/>
              <a:t>New layer learns something different from what the input has already encoded. 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C94D693-E1A9-4311-BAC0-2369A2C225B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3794" y="381000"/>
            <a:ext cx="3617432" cy="6177168"/>
          </a:xfrm>
        </p:spPr>
      </p:pic>
    </p:spTree>
    <p:extLst>
      <p:ext uri="{BB962C8B-B14F-4D97-AF65-F5344CB8AC3E}">
        <p14:creationId xmlns:p14="http://schemas.microsoft.com/office/powerpoint/2010/main" val="3664578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42D2B-2FB4-4BAC-997E-EB56EAE115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ResNet Architecture</a:t>
            </a:r>
          </a:p>
        </p:txBody>
      </p:sp>
      <p:pic>
        <p:nvPicPr>
          <p:cNvPr id="5" name="Content Placeholder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0E4A8B00-012D-4267-BE6B-03396115D2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413" y="1971440"/>
            <a:ext cx="9137650" cy="3981920"/>
          </a:xfrm>
        </p:spPr>
      </p:pic>
    </p:spTree>
    <p:extLst>
      <p:ext uri="{BB962C8B-B14F-4D97-AF65-F5344CB8AC3E}">
        <p14:creationId xmlns:p14="http://schemas.microsoft.com/office/powerpoint/2010/main" val="3980764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96E6A8-5831-44E1-A075-BF6BA5512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Deploying Deep Learning Model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ED62ED-A41D-46A9-8EFD-802D819224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Are still working</a:t>
            </a:r>
          </a:p>
        </p:txBody>
      </p:sp>
    </p:spTree>
    <p:extLst>
      <p:ext uri="{BB962C8B-B14F-4D97-AF65-F5344CB8AC3E}">
        <p14:creationId xmlns:p14="http://schemas.microsoft.com/office/powerpoint/2010/main" val="2036902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747A72-9AA7-4BB7-ACF3-1DB293EB3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What We have??</a:t>
            </a:r>
          </a:p>
        </p:txBody>
      </p:sp>
      <p:pic>
        <p:nvPicPr>
          <p:cNvPr id="10" name="Content Placeholder 9" descr="A close up of a fruit&#10;&#10;Description generated with very high confidence">
            <a:extLst>
              <a:ext uri="{FF2B5EF4-FFF2-40B4-BE49-F238E27FC236}">
                <a16:creationId xmlns:a16="http://schemas.microsoft.com/office/drawing/2014/main" id="{D861743F-190E-4AF9-A2C1-91C43533BBA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0443" y="1905000"/>
            <a:ext cx="4503174" cy="2814483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161D748-BB63-4AD5-B27B-717488AF67DC}"/>
              </a:ext>
            </a:extLst>
          </p:cNvPr>
          <p:cNvSpPr txBox="1"/>
          <p:nvPr/>
        </p:nvSpPr>
        <p:spPr>
          <a:xfrm>
            <a:off x="1887794" y="5289754"/>
            <a:ext cx="39068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Images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B434FBF-04AB-4A5E-817A-8E3D7B57EE6C}"/>
              </a:ext>
            </a:extLst>
          </p:cNvPr>
          <p:cNvSpPr txBox="1"/>
          <p:nvPr/>
        </p:nvSpPr>
        <p:spPr>
          <a:xfrm>
            <a:off x="6823588" y="5371363"/>
            <a:ext cx="3657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Model</a:t>
            </a:r>
          </a:p>
        </p:txBody>
      </p:sp>
      <p:pic>
        <p:nvPicPr>
          <p:cNvPr id="9" name="Content Placeholder 8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E38085E3-9422-4892-B6DC-875E99564E1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8925" y="928589"/>
            <a:ext cx="5272804" cy="4187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054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42" presetClass="entr" presetSubtype="0" fill="hold" nodeType="after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75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DC08C0-C4CE-444B-84DB-15F3357AD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have to do?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BAD241-D80D-4BCC-BF49-CB26F933B1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2810" y="2160637"/>
            <a:ext cx="7581861" cy="2804653"/>
          </a:xfrm>
        </p:spPr>
        <p:txBody>
          <a:bodyPr/>
          <a:lstStyle/>
          <a:p>
            <a:r>
              <a:rPr lang="en-US" dirty="0"/>
              <a:t>Install OpenCV to make our web cam as our source.</a:t>
            </a:r>
          </a:p>
          <a:p>
            <a:r>
              <a:rPr lang="en-US" dirty="0"/>
              <a:t>Read image from the video using OpenCV.</a:t>
            </a:r>
          </a:p>
          <a:p>
            <a:r>
              <a:rPr lang="en-US" dirty="0"/>
              <a:t>Process it to Keras format.</a:t>
            </a:r>
          </a:p>
          <a:p>
            <a:r>
              <a:rPr lang="en-US" dirty="0"/>
              <a:t>Predict the image and display the label.</a:t>
            </a:r>
          </a:p>
        </p:txBody>
      </p:sp>
    </p:spTree>
    <p:extLst>
      <p:ext uri="{BB962C8B-B14F-4D97-AF65-F5344CB8AC3E}">
        <p14:creationId xmlns:p14="http://schemas.microsoft.com/office/powerpoint/2010/main" val="3030984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146A8-6F68-459A-BF63-03E5720F2B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810" y="381000"/>
            <a:ext cx="9400829" cy="1620818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Code to Convert image read from OpenCV to Keras format and Read the image from a file and attach a label </a:t>
            </a:r>
          </a:p>
        </p:txBody>
      </p:sp>
      <p:pic>
        <p:nvPicPr>
          <p:cNvPr id="4" name="Picture 3" descr="A picture containing screenshot&#10;&#10;Description generated with high confidence">
            <a:extLst>
              <a:ext uri="{FF2B5EF4-FFF2-40B4-BE49-F238E27FC236}">
                <a16:creationId xmlns:a16="http://schemas.microsoft.com/office/drawing/2014/main" id="{503EA673-4112-4E10-AF13-84EB94B10E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810" y="2867810"/>
            <a:ext cx="4345596" cy="18418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4E7CAD-C820-40C1-85C9-EE01F27D30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3596" y="2867810"/>
            <a:ext cx="4988855" cy="13715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9AE6238-8424-4894-9C4F-D5C154FB35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810" y="5105401"/>
            <a:ext cx="9822938" cy="1118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831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D9597F-4BF8-44DB-B380-FF33C72DF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Snippet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573C11D-2132-466D-87CF-747026F58D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2807" y="1870587"/>
            <a:ext cx="9960628" cy="4028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306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1BD4EB-F78F-4079-ADF7-1C27FF0166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Time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0E553F-1F69-4ACB-890A-D96DA78568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Fun Part</a:t>
            </a:r>
          </a:p>
        </p:txBody>
      </p:sp>
    </p:spTree>
    <p:extLst>
      <p:ext uri="{BB962C8B-B14F-4D97-AF65-F5344CB8AC3E}">
        <p14:creationId xmlns:p14="http://schemas.microsoft.com/office/powerpoint/2010/main" val="3700766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2DED47-119A-4338-9C8A-FC1C583C2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guy is going to test our MODEL!!!!!</a:t>
            </a:r>
          </a:p>
        </p:txBody>
      </p:sp>
      <p:pic>
        <p:nvPicPr>
          <p:cNvPr id="8" name="Content Placeholder 7" descr="A picture containing yellow&#10;&#10;Description generated with high confidence">
            <a:extLst>
              <a:ext uri="{FF2B5EF4-FFF2-40B4-BE49-F238E27FC236}">
                <a16:creationId xmlns:a16="http://schemas.microsoft.com/office/drawing/2014/main" id="{05E21575-E2A6-4C88-8F32-1ABFB779245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5813" y="1905001"/>
            <a:ext cx="3440468" cy="4114800"/>
          </a:xfrm>
        </p:spPr>
      </p:pic>
      <p:pic>
        <p:nvPicPr>
          <p:cNvPr id="6" name="Content Placeholder 5" descr="A picture containing indoor, yellow, sitting&#10;&#10;Description generated with high confidence">
            <a:extLst>
              <a:ext uri="{FF2B5EF4-FFF2-40B4-BE49-F238E27FC236}">
                <a16:creationId xmlns:a16="http://schemas.microsoft.com/office/drawing/2014/main" id="{C4626A02-5294-40BB-AAC1-2A8656C6886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444" y="1905001"/>
            <a:ext cx="4200831" cy="4200831"/>
          </a:xfrm>
        </p:spPr>
      </p:pic>
    </p:spTree>
    <p:extLst>
      <p:ext uri="{BB962C8B-B14F-4D97-AF65-F5344CB8AC3E}">
        <p14:creationId xmlns:p14="http://schemas.microsoft.com/office/powerpoint/2010/main" val="1091704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1A167F-F15D-4078-9330-7DDA6C28F1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Fruits???</a:t>
            </a:r>
          </a:p>
        </p:txBody>
      </p:sp>
      <p:pic>
        <p:nvPicPr>
          <p:cNvPr id="6" name="Content Placeholder 5" descr="A close up of a flower&#10;&#10;Description generated with very high confidence">
            <a:extLst>
              <a:ext uri="{FF2B5EF4-FFF2-40B4-BE49-F238E27FC236}">
                <a16:creationId xmlns:a16="http://schemas.microsoft.com/office/drawing/2014/main" id="{F4AF4EAB-6BC9-45FD-8EE3-B1406F0150E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834" y="2312349"/>
            <a:ext cx="4421188" cy="3300101"/>
          </a:xfrm>
        </p:spPr>
      </p:pic>
      <p:pic>
        <p:nvPicPr>
          <p:cNvPr id="8" name="Content Placeholder 7" descr="A picture containing orange, fruit&#10;&#10;Description generated with high confidence">
            <a:extLst>
              <a:ext uri="{FF2B5EF4-FFF2-40B4-BE49-F238E27FC236}">
                <a16:creationId xmlns:a16="http://schemas.microsoft.com/office/drawing/2014/main" id="{FCCE93CC-7884-45D9-B3F0-7FA4284339A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2991" y="2312349"/>
            <a:ext cx="2857500" cy="2133600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65B46FE-C52D-4D6C-890D-2818ACB759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9460" y="2312349"/>
            <a:ext cx="2822448" cy="3121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881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7F58C9-3BCF-41FB-AF7E-79996F492E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Lets Go for it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AA42A2-257D-4B43-8E2D-06A7ED9C84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743314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B7E823-01A6-4FCB-844C-4E38E23539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 This!!!!!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A6EE382-6F83-4372-BD72-30899A8298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810" y="1935803"/>
            <a:ext cx="7493371" cy="4221266"/>
          </a:xfrm>
        </p:spPr>
      </p:pic>
    </p:spTree>
    <p:extLst>
      <p:ext uri="{BB962C8B-B14F-4D97-AF65-F5344CB8AC3E}">
        <p14:creationId xmlns:p14="http://schemas.microsoft.com/office/powerpoint/2010/main" val="4255295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CBDC17-3694-40A1-8D56-3B2E9ECCDB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Let us first talk about image data</a:t>
            </a:r>
          </a:p>
        </p:txBody>
      </p:sp>
      <p:pic>
        <p:nvPicPr>
          <p:cNvPr id="5" name="Content Placeholder 4" descr="A close up of an apple&#10;&#10;Description generated with high confidence">
            <a:extLst>
              <a:ext uri="{FF2B5EF4-FFF2-40B4-BE49-F238E27FC236}">
                <a16:creationId xmlns:a16="http://schemas.microsoft.com/office/drawing/2014/main" id="{896AA182-F858-43F7-91DD-E88C094B81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810" y="2012950"/>
            <a:ext cx="952500" cy="952500"/>
          </a:xfrm>
        </p:spPr>
      </p:pic>
      <p:pic>
        <p:nvPicPr>
          <p:cNvPr id="7" name="Picture 6" descr="A picture containing fruit, apple, sky&#10;&#10;Description generated with high confidence">
            <a:extLst>
              <a:ext uri="{FF2B5EF4-FFF2-40B4-BE49-F238E27FC236}">
                <a16:creationId xmlns:a16="http://schemas.microsoft.com/office/drawing/2014/main" id="{EB401513-3F00-4E50-BADE-0C5CC5FECA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3350" y="2012950"/>
            <a:ext cx="952500" cy="952500"/>
          </a:xfrm>
          <a:prstGeom prst="rect">
            <a:avLst/>
          </a:prstGeom>
        </p:spPr>
      </p:pic>
      <p:pic>
        <p:nvPicPr>
          <p:cNvPr id="9" name="Picture 8" descr="A close up of a fruit&#10;&#10;Description generated with high confidence">
            <a:extLst>
              <a:ext uri="{FF2B5EF4-FFF2-40B4-BE49-F238E27FC236}">
                <a16:creationId xmlns:a16="http://schemas.microsoft.com/office/drawing/2014/main" id="{99F75D22-943F-4114-8FB1-046A0571D6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7250" y="3160300"/>
            <a:ext cx="952500" cy="952500"/>
          </a:xfrm>
          <a:prstGeom prst="rect">
            <a:avLst/>
          </a:prstGeom>
        </p:spPr>
      </p:pic>
      <p:pic>
        <p:nvPicPr>
          <p:cNvPr id="11" name="Picture 10" descr="A picture containing apple, indoor, fruit&#10;&#10;Description generated with high confidence">
            <a:extLst>
              <a:ext uri="{FF2B5EF4-FFF2-40B4-BE49-F238E27FC236}">
                <a16:creationId xmlns:a16="http://schemas.microsoft.com/office/drawing/2014/main" id="{9C73A409-165B-4F4E-9309-7551639C33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4430" y="2012950"/>
            <a:ext cx="952500" cy="952500"/>
          </a:xfrm>
          <a:prstGeom prst="rect">
            <a:avLst/>
          </a:prstGeom>
        </p:spPr>
      </p:pic>
      <p:pic>
        <p:nvPicPr>
          <p:cNvPr id="13" name="Picture 12" descr="A picture containing indoor&#10;&#10;Description generated with high confidence">
            <a:extLst>
              <a:ext uri="{FF2B5EF4-FFF2-40B4-BE49-F238E27FC236}">
                <a16:creationId xmlns:a16="http://schemas.microsoft.com/office/drawing/2014/main" id="{092CCB52-160E-49B0-9B7B-6E5039CF52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7250" y="4298660"/>
            <a:ext cx="952500" cy="952500"/>
          </a:xfrm>
          <a:prstGeom prst="rect">
            <a:avLst/>
          </a:prstGeom>
        </p:spPr>
      </p:pic>
      <p:pic>
        <p:nvPicPr>
          <p:cNvPr id="15" name="Picture 14" descr="A picture containing animal, mollusk&#10;&#10;Description generated with high confidence">
            <a:extLst>
              <a:ext uri="{FF2B5EF4-FFF2-40B4-BE49-F238E27FC236}">
                <a16:creationId xmlns:a16="http://schemas.microsoft.com/office/drawing/2014/main" id="{13FB21C0-956F-43D0-B35C-104C8E67685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0515" y="4298660"/>
            <a:ext cx="952500" cy="952500"/>
          </a:xfrm>
          <a:prstGeom prst="rect">
            <a:avLst/>
          </a:prstGeom>
        </p:spPr>
      </p:pic>
      <p:pic>
        <p:nvPicPr>
          <p:cNvPr id="17" name="Picture 16" descr="A close up of a fruit&#10;&#10;Description generated with very high confidence">
            <a:extLst>
              <a:ext uri="{FF2B5EF4-FFF2-40B4-BE49-F238E27FC236}">
                <a16:creationId xmlns:a16="http://schemas.microsoft.com/office/drawing/2014/main" id="{ED065E94-CF1B-4991-B7CE-7AE829F9E67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0515" y="3165110"/>
            <a:ext cx="952500" cy="952500"/>
          </a:xfrm>
          <a:prstGeom prst="rect">
            <a:avLst/>
          </a:prstGeom>
        </p:spPr>
      </p:pic>
      <p:pic>
        <p:nvPicPr>
          <p:cNvPr id="19" name="Picture 18" descr="A picture containing sky&#10;&#10;Description generated with very high confidence">
            <a:extLst>
              <a:ext uri="{FF2B5EF4-FFF2-40B4-BE49-F238E27FC236}">
                <a16:creationId xmlns:a16="http://schemas.microsoft.com/office/drawing/2014/main" id="{0E777944-46A6-44E8-9875-28A79CF98B0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3890" y="1994955"/>
            <a:ext cx="952500" cy="952500"/>
          </a:xfrm>
          <a:prstGeom prst="rect">
            <a:avLst/>
          </a:prstGeom>
        </p:spPr>
      </p:pic>
      <p:pic>
        <p:nvPicPr>
          <p:cNvPr id="21" name="Picture 20" descr="A close up of a fruit tree&#10;&#10;Description generated with high confidence">
            <a:extLst>
              <a:ext uri="{FF2B5EF4-FFF2-40B4-BE49-F238E27FC236}">
                <a16:creationId xmlns:a16="http://schemas.microsoft.com/office/drawing/2014/main" id="{069D0051-A88D-4965-AF74-D1BDAAA4DA5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3780" y="4317270"/>
            <a:ext cx="952500" cy="952500"/>
          </a:xfrm>
          <a:prstGeom prst="rect">
            <a:avLst/>
          </a:prstGeom>
        </p:spPr>
      </p:pic>
      <p:pic>
        <p:nvPicPr>
          <p:cNvPr id="23" name="Picture 22" descr="A close up of a pear&#10;&#10;Description generated with high confidence">
            <a:extLst>
              <a:ext uri="{FF2B5EF4-FFF2-40B4-BE49-F238E27FC236}">
                <a16:creationId xmlns:a16="http://schemas.microsoft.com/office/drawing/2014/main" id="{35D87277-931F-45D0-A76C-111DB570743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810" y="4298660"/>
            <a:ext cx="952500" cy="952500"/>
          </a:xfrm>
          <a:prstGeom prst="rect">
            <a:avLst/>
          </a:prstGeom>
        </p:spPr>
      </p:pic>
      <p:pic>
        <p:nvPicPr>
          <p:cNvPr id="25" name="Picture 24" descr="A picture containing fruit&#10;&#10;Description generated with very high confidence">
            <a:extLst>
              <a:ext uri="{FF2B5EF4-FFF2-40B4-BE49-F238E27FC236}">
                <a16:creationId xmlns:a16="http://schemas.microsoft.com/office/drawing/2014/main" id="{E2E15DB6-38A7-4B28-AC8B-5270CF3138B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3780" y="3165110"/>
            <a:ext cx="952500" cy="9525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78C2D14-ED97-4ADE-9466-B2D78D0A40D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810" y="3165110"/>
            <a:ext cx="952500" cy="952500"/>
          </a:xfrm>
          <a:prstGeom prst="rect">
            <a:avLst/>
          </a:prstGeom>
        </p:spPr>
      </p:pic>
      <p:pic>
        <p:nvPicPr>
          <p:cNvPr id="29" name="Picture 28" descr="A picture containing sky, litchi, indoor, table&#10;&#10;Description generated with very high confidence">
            <a:extLst>
              <a:ext uri="{FF2B5EF4-FFF2-40B4-BE49-F238E27FC236}">
                <a16:creationId xmlns:a16="http://schemas.microsoft.com/office/drawing/2014/main" id="{CC96AF07-FC79-4CF1-A95C-B5FD2451F59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3950" y="1980200"/>
            <a:ext cx="952500" cy="952500"/>
          </a:xfrm>
          <a:prstGeom prst="rect">
            <a:avLst/>
          </a:prstGeom>
        </p:spPr>
      </p:pic>
      <p:pic>
        <p:nvPicPr>
          <p:cNvPr id="31" name="Picture 30" descr="A picture containing sky, sitting&#10;&#10;Description generated with very high confidence">
            <a:extLst>
              <a:ext uri="{FF2B5EF4-FFF2-40B4-BE49-F238E27FC236}">
                <a16:creationId xmlns:a16="http://schemas.microsoft.com/office/drawing/2014/main" id="{EE5ACE20-4A04-4F52-844B-65E96DF0749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4045" y="3144060"/>
            <a:ext cx="952500" cy="952500"/>
          </a:xfrm>
          <a:prstGeom prst="rect">
            <a:avLst/>
          </a:prstGeom>
        </p:spPr>
      </p:pic>
      <p:pic>
        <p:nvPicPr>
          <p:cNvPr id="33" name="Picture 32" descr="A close up of a fruit&#10;&#10;Description generated with high confidence">
            <a:extLst>
              <a:ext uri="{FF2B5EF4-FFF2-40B4-BE49-F238E27FC236}">
                <a16:creationId xmlns:a16="http://schemas.microsoft.com/office/drawing/2014/main" id="{D55535B3-0ED6-4194-985E-C0FEEC8F579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4045" y="4317270"/>
            <a:ext cx="952500" cy="952500"/>
          </a:xfrm>
          <a:prstGeom prst="rect">
            <a:avLst/>
          </a:prstGeom>
        </p:spPr>
      </p:pic>
      <p:pic>
        <p:nvPicPr>
          <p:cNvPr id="35" name="Picture 34" descr="A close up of a fruit&#10;&#10;Description generated with high confidence">
            <a:extLst>
              <a:ext uri="{FF2B5EF4-FFF2-40B4-BE49-F238E27FC236}">
                <a16:creationId xmlns:a16="http://schemas.microsoft.com/office/drawing/2014/main" id="{29A0A3F9-7FED-4549-BD96-99B2667A880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0840" y="4298660"/>
            <a:ext cx="952500" cy="952500"/>
          </a:xfrm>
          <a:prstGeom prst="rect">
            <a:avLst/>
          </a:prstGeom>
        </p:spPr>
      </p:pic>
      <p:pic>
        <p:nvPicPr>
          <p:cNvPr id="37" name="Picture 36" descr="A picture containing citrus, fruit, sitting, indoor&#10;&#10;Description generated with very high confidence">
            <a:extLst>
              <a:ext uri="{FF2B5EF4-FFF2-40B4-BE49-F238E27FC236}">
                <a16:creationId xmlns:a16="http://schemas.microsoft.com/office/drawing/2014/main" id="{C24C79D9-4EAB-4841-9621-4CE79D99B25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4670" y="3127010"/>
            <a:ext cx="952500" cy="95250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A24B1845-A2D3-46E0-8C46-E48C59076B59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4725" y="4273090"/>
            <a:ext cx="952500" cy="952500"/>
          </a:xfrm>
          <a:prstGeom prst="rect">
            <a:avLst/>
          </a:prstGeom>
        </p:spPr>
      </p:pic>
      <p:pic>
        <p:nvPicPr>
          <p:cNvPr id="41" name="Picture 40" descr="A close up of a fruit&#10;&#10;Description generated with high confidence">
            <a:extLst>
              <a:ext uri="{FF2B5EF4-FFF2-40B4-BE49-F238E27FC236}">
                <a16:creationId xmlns:a16="http://schemas.microsoft.com/office/drawing/2014/main" id="{020EA5D2-B363-4D22-966F-942FE5B08065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9480" y="4273090"/>
            <a:ext cx="952500" cy="952500"/>
          </a:xfrm>
          <a:prstGeom prst="rect">
            <a:avLst/>
          </a:prstGeom>
        </p:spPr>
      </p:pic>
      <p:pic>
        <p:nvPicPr>
          <p:cNvPr id="43" name="Picture 42" descr="A picture containing fungus&#10;&#10;Description generated with high confidence">
            <a:extLst>
              <a:ext uri="{FF2B5EF4-FFF2-40B4-BE49-F238E27FC236}">
                <a16:creationId xmlns:a16="http://schemas.microsoft.com/office/drawing/2014/main" id="{BA1EB866-461B-4E78-BC25-6BAFDF261C81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4725" y="3127010"/>
            <a:ext cx="952500" cy="952500"/>
          </a:xfrm>
          <a:prstGeom prst="rect">
            <a:avLst/>
          </a:prstGeom>
        </p:spPr>
      </p:pic>
      <p:pic>
        <p:nvPicPr>
          <p:cNvPr id="45" name="Picture 44" descr="A picture containing sky, doughnut&#10;&#10;Description generated with high confidence">
            <a:extLst>
              <a:ext uri="{FF2B5EF4-FFF2-40B4-BE49-F238E27FC236}">
                <a16:creationId xmlns:a16="http://schemas.microsoft.com/office/drawing/2014/main" id="{AF546B73-AE15-4222-A219-FF830A337106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9480" y="3127010"/>
            <a:ext cx="952500" cy="952500"/>
          </a:xfrm>
          <a:prstGeom prst="rect">
            <a:avLst/>
          </a:prstGeom>
        </p:spPr>
      </p:pic>
      <p:pic>
        <p:nvPicPr>
          <p:cNvPr id="47" name="Picture 46" descr="A close up of an apple&#10;&#10;Description generated with high confidence">
            <a:extLst>
              <a:ext uri="{FF2B5EF4-FFF2-40B4-BE49-F238E27FC236}">
                <a16:creationId xmlns:a16="http://schemas.microsoft.com/office/drawing/2014/main" id="{6C20C66B-AF18-400B-B3AE-9089A8B8C573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5030" y="1980200"/>
            <a:ext cx="952500" cy="952500"/>
          </a:xfrm>
          <a:prstGeom prst="rect">
            <a:avLst/>
          </a:prstGeom>
        </p:spPr>
      </p:pic>
      <p:pic>
        <p:nvPicPr>
          <p:cNvPr id="49" name="Picture 48" descr="A close up of a fruit&#10;&#10;Description generated with high confidence">
            <a:extLst>
              <a:ext uri="{FF2B5EF4-FFF2-40B4-BE49-F238E27FC236}">
                <a16:creationId xmlns:a16="http://schemas.microsoft.com/office/drawing/2014/main" id="{C3169823-325E-4381-9709-1B7A65C53A2F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4490" y="1971440"/>
            <a:ext cx="952500" cy="952500"/>
          </a:xfrm>
          <a:prstGeom prst="rect">
            <a:avLst/>
          </a:prstGeom>
        </p:spPr>
      </p:pic>
      <p:pic>
        <p:nvPicPr>
          <p:cNvPr id="51" name="Picture 50" descr="A close up of a pear&#10;&#10;Description generated with very high confidence">
            <a:extLst>
              <a:ext uri="{FF2B5EF4-FFF2-40B4-BE49-F238E27FC236}">
                <a16:creationId xmlns:a16="http://schemas.microsoft.com/office/drawing/2014/main" id="{900D973C-C6D0-471C-8B64-6FA85462B833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9190" y="1992930"/>
            <a:ext cx="95250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14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000"/>
                            </p:stCondLst>
                            <p:childTnLst>
                              <p:par>
                                <p:cTn id="4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4000"/>
                            </p:stCondLst>
                            <p:childTnLst>
                              <p:par>
                                <p:cTn id="7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000"/>
                            </p:stCondLst>
                            <p:childTnLst>
                              <p:par>
                                <p:cTn id="8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6000"/>
                            </p:stCondLst>
                            <p:childTnLst>
                              <p:par>
                                <p:cTn id="8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7000"/>
                            </p:stCondLst>
                            <p:childTnLst>
                              <p:par>
                                <p:cTn id="9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8000"/>
                            </p:stCondLst>
                            <p:childTnLst>
                              <p:par>
                                <p:cTn id="9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9000"/>
                            </p:stCondLst>
                            <p:childTnLst>
                              <p:par>
                                <p:cTn id="10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0000"/>
                            </p:stCondLst>
                            <p:childTnLst>
                              <p:par>
                                <p:cTn id="10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11000"/>
                            </p:stCondLst>
                            <p:childTnLst>
                              <p:par>
                                <p:cTn id="1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12000"/>
                            </p:stCondLst>
                            <p:childTnLst>
                              <p:par>
                                <p:cTn id="1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B42928-47AC-4839-97CA-9EFC0C0C77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810" y="341671"/>
            <a:ext cx="9146383" cy="1371600"/>
          </a:xfrm>
        </p:spPr>
        <p:txBody>
          <a:bodyPr/>
          <a:lstStyle/>
          <a:p>
            <a:r>
              <a:rPr lang="en-US" dirty="0"/>
              <a:t>Image Dataaaaaaaa!!!!!!!!!!!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3E570A-98BC-4F8C-9621-D9738673FC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13197" y="2320413"/>
            <a:ext cx="9146383" cy="3699387"/>
          </a:xfrm>
        </p:spPr>
        <p:txBody>
          <a:bodyPr/>
          <a:lstStyle/>
          <a:p>
            <a:pPr lvl="0"/>
            <a:r>
              <a:rPr lang="en-US" dirty="0"/>
              <a:t>Total Number of Images: 38409</a:t>
            </a:r>
          </a:p>
          <a:p>
            <a:pPr lvl="0"/>
            <a:r>
              <a:rPr lang="en-US" dirty="0"/>
              <a:t>Training set size: 28736 images.</a:t>
            </a:r>
          </a:p>
          <a:p>
            <a:pPr lvl="0"/>
            <a:r>
              <a:rPr lang="en-US" dirty="0"/>
              <a:t>Validation set size: 9673 images.</a:t>
            </a:r>
          </a:p>
          <a:p>
            <a:pPr lvl="0"/>
            <a:r>
              <a:rPr lang="en-US" dirty="0"/>
              <a:t>Number of classes: 60 (fruits).</a:t>
            </a:r>
          </a:p>
          <a:p>
            <a:pPr lvl="0"/>
            <a:r>
              <a:rPr lang="en-US" dirty="0"/>
              <a:t>Image size: 100x100 pixels.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7794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DBA371-6BCC-4024-B74C-280001834E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 Neural Networks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01A6D1-BB05-44E8-AD2E-EA3587C99B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 Model</a:t>
            </a:r>
          </a:p>
        </p:txBody>
      </p:sp>
    </p:spTree>
    <p:extLst>
      <p:ext uri="{BB962C8B-B14F-4D97-AF65-F5344CB8AC3E}">
        <p14:creationId xmlns:p14="http://schemas.microsoft.com/office/powerpoint/2010/main" val="1341182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E84E31-B161-41F8-9FC2-3F3979E62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 Neural Networks</a:t>
            </a:r>
          </a:p>
        </p:txBody>
      </p:sp>
      <p:pic>
        <p:nvPicPr>
          <p:cNvPr id="5" name="Content Placeholder 4" descr="A picture containing map, text&#10;&#10;Description generated with very high confidence">
            <a:extLst>
              <a:ext uri="{FF2B5EF4-FFF2-40B4-BE49-F238E27FC236}">
                <a16:creationId xmlns:a16="http://schemas.microsoft.com/office/drawing/2014/main" id="{1E26C7FB-81E3-4F8B-8022-B76DDA21A9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413" y="2418829"/>
            <a:ext cx="9137650" cy="3087142"/>
          </a:xfrm>
        </p:spPr>
      </p:pic>
    </p:spTree>
    <p:extLst>
      <p:ext uri="{BB962C8B-B14F-4D97-AF65-F5344CB8AC3E}">
        <p14:creationId xmlns:p14="http://schemas.microsoft.com/office/powerpoint/2010/main" val="1140257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C320D-7977-49FA-9CDF-AD63F52BB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this?? We all know!!!!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284E23-D8C1-4845-BF5D-7D556AA1EC3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pPr algn="just"/>
            <a:r>
              <a:rPr lang="en-US" dirty="0"/>
              <a:t>A CNN is comprised of one or more convolutional layers and then followed by one or more fully connected layers as in a standard multilayer neural network</a:t>
            </a:r>
          </a:p>
          <a:p>
            <a:r>
              <a:rPr lang="en-US" dirty="0"/>
              <a:t>Convolution</a:t>
            </a:r>
          </a:p>
          <a:p>
            <a:r>
              <a:rPr lang="en-US" dirty="0"/>
              <a:t>Pooling</a:t>
            </a:r>
          </a:p>
          <a:p>
            <a:r>
              <a:rPr lang="en-US" dirty="0"/>
              <a:t>Fully Connected</a:t>
            </a:r>
          </a:p>
          <a:p>
            <a:r>
              <a:rPr lang="en-US" dirty="0"/>
              <a:t>Weights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514F6D5-9862-4E6C-A61F-687FE14870F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504950" y="1999789"/>
            <a:ext cx="4421188" cy="3925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397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300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40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igital Blue Tunnel 16x9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2895261.potx" id="{4CBF9558-C12D-4F51-9AA3-9D0796951DBC}" vid="{FFC159E6-A134-46E7-B1A0-C306E39FC29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tf02895261</Template>
  <TotalTime>851</TotalTime>
  <Words>463</Words>
  <Application>Microsoft Office PowerPoint</Application>
  <PresentationFormat>Widescreen</PresentationFormat>
  <Paragraphs>69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3" baseType="lpstr">
      <vt:lpstr>Arial</vt:lpstr>
      <vt:lpstr>Corbel</vt:lpstr>
      <vt:lpstr>Digital Blue Tunnel 16x9</vt:lpstr>
      <vt:lpstr>Deep Learning</vt:lpstr>
      <vt:lpstr>Fruits Classification</vt:lpstr>
      <vt:lpstr>Why Fruits???</vt:lpstr>
      <vt:lpstr>And This!!!!!</vt:lpstr>
      <vt:lpstr>So Let us first talk about image data</vt:lpstr>
      <vt:lpstr>Image Dataaaaaaaa!!!!!!!!!!!</vt:lpstr>
      <vt:lpstr>Convolution Neural Networks</vt:lpstr>
      <vt:lpstr>Convolution Neural Networks</vt:lpstr>
      <vt:lpstr>What is this?? We all know!!!!</vt:lpstr>
      <vt:lpstr>What we did???</vt:lpstr>
      <vt:lpstr>K K K K K Keras </vt:lpstr>
      <vt:lpstr>Initial Model</vt:lpstr>
      <vt:lpstr>Loss, Accuracy and Model</vt:lpstr>
      <vt:lpstr>PowerPoint Presentation</vt:lpstr>
      <vt:lpstr>PowerPoint Presentation</vt:lpstr>
      <vt:lpstr>Training Our Model</vt:lpstr>
      <vt:lpstr>Training and Validation </vt:lpstr>
      <vt:lpstr>Optimizer Comparison</vt:lpstr>
      <vt:lpstr>Deep Residual Network</vt:lpstr>
      <vt:lpstr>What is Deep Residual Learning</vt:lpstr>
      <vt:lpstr>Why Deep Residual Learning??</vt:lpstr>
      <vt:lpstr>ResNet Architecture</vt:lpstr>
      <vt:lpstr>Deploying Deep Learning Model</vt:lpstr>
      <vt:lpstr>So What We have??</vt:lpstr>
      <vt:lpstr>What we have to do?</vt:lpstr>
      <vt:lpstr>Code to Convert image read from OpenCV to Keras format and Read the image from a file and attach a label </vt:lpstr>
      <vt:lpstr>Snippet</vt:lpstr>
      <vt:lpstr>Demo Time</vt:lpstr>
      <vt:lpstr>This guy is going to test our MODEL!!!!!</vt:lpstr>
      <vt:lpstr>So Lets Go for it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Fruits Classification</dc:title>
  <dc:creator>Ashish Tiwari</dc:creator>
  <cp:lastModifiedBy>Ashish Tiwari</cp:lastModifiedBy>
  <cp:revision>52</cp:revision>
  <dcterms:created xsi:type="dcterms:W3CDTF">2018-04-13T18:24:04Z</dcterms:created>
  <dcterms:modified xsi:type="dcterms:W3CDTF">2018-04-17T14:16:09Z</dcterms:modified>
</cp:coreProperties>
</file>